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5" r:id="rId9"/>
    <p:sldId id="263" r:id="rId10"/>
    <p:sldId id="267" r:id="rId11"/>
    <p:sldId id="268" r:id="rId12"/>
    <p:sldId id="269" r:id="rId13"/>
    <p:sldId id="272" r:id="rId14"/>
    <p:sldId id="270" r:id="rId15"/>
    <p:sldId id="283" r:id="rId16"/>
    <p:sldId id="286" r:id="rId17"/>
    <p:sldId id="273" r:id="rId18"/>
    <p:sldId id="276" r:id="rId19"/>
    <p:sldId id="277" r:id="rId20"/>
    <p:sldId id="278" r:id="rId21"/>
    <p:sldId id="280" r:id="rId22"/>
    <p:sldId id="279" r:id="rId23"/>
    <p:sldId id="281" r:id="rId24"/>
    <p:sldId id="285" r:id="rId25"/>
    <p:sldId id="284" r:id="rId26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3" autoAdjust="0"/>
  </p:normalViewPr>
  <p:slideViewPr>
    <p:cSldViewPr>
      <p:cViewPr>
        <p:scale>
          <a:sx n="85" d="100"/>
          <a:sy n="85" d="100"/>
        </p:scale>
        <p:origin x="-82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cat>
            <c:strRef>
              <c:f>工作表1!$A$2:$A$3</c:f>
              <c:strCache>
                <c:ptCount val="2"/>
                <c:pt idx="0">
                  <c:v>Topic 2</c:v>
                </c:pt>
                <c:pt idx="1">
                  <c:v>Topic 1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DD8A1-4081-46E2-80E3-22FBBA15DC3D}" type="datetimeFigureOut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10991-A0BF-4FCA-9422-D2157D004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BFDF-689F-46E0-959C-0F49913E6C55}" type="datetime1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2C9-9ED6-41F1-A957-48275C264E29}" type="datetime1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BFC7-45F9-4150-953F-FB647B80CABE}" type="datetime1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C14-17E8-402C-9290-0C7BF4A549CE}" type="datetime1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6AA8-7F94-4A36-9759-65C6B2531FD4}" type="datetime1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B898-B83D-4A98-8704-023E7A239BD7}" type="datetime1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3A9E-C7E3-4DD6-825F-C0A944072382}" type="datetime1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EBBC-24D8-4AC0-BD8D-CEA4F0124A7D}" type="datetime1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C0AF-2C11-4E9F-B2CB-9173FED15517}" type="datetime1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845-0D12-4280-8215-9377D3D09D94}" type="datetime1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C18A-CBF8-4F60-AE4B-042F9DA276AF}" type="datetime1">
              <a:rPr lang="zh-TW" altLang="en-US" smtClean="0"/>
              <a:t>2013/11/28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A185936-80C3-4E1C-8E80-16040B8DE4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904843E-34C9-4F26-AAAD-740AF8887AD5}" type="datetime1">
              <a:rPr lang="zh-TW" altLang="en-US" smtClean="0"/>
              <a:t>2013/11/28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Dynamic Multi-Faceted Topic Discovery in Twitter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b="1" dirty="0"/>
              <a:t>Date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 smtClean="0"/>
              <a:t>2013/11/27</a:t>
            </a:r>
            <a:endParaRPr lang="en-US" altLang="zh-TW" b="1" dirty="0"/>
          </a:p>
          <a:p>
            <a:r>
              <a:rPr lang="en-US" altLang="zh-TW" b="1" dirty="0"/>
              <a:t>Source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smtClean="0"/>
              <a:t>CIKM’13</a:t>
            </a:r>
            <a:endParaRPr lang="en-US" altLang="zh-TW" b="1" dirty="0"/>
          </a:p>
          <a:p>
            <a:r>
              <a:rPr lang="en-US" altLang="zh-TW" b="1" dirty="0" smtClean="0"/>
              <a:t>Advisor </a:t>
            </a:r>
            <a:r>
              <a:rPr lang="en-US" altLang="zh-TW" b="1" dirty="0"/>
              <a:t>: </a:t>
            </a:r>
            <a:r>
              <a:rPr lang="en-US" altLang="zh-TW" b="1" dirty="0" err="1"/>
              <a:t>Dr.Jia</a:t>
            </a:r>
            <a:r>
              <a:rPr lang="en-US" altLang="zh-TW" b="1" dirty="0"/>
              <a:t>-ling, </a:t>
            </a:r>
            <a:r>
              <a:rPr lang="en-US" altLang="zh-TW" b="1" dirty="0" err="1"/>
              <a:t>Koh</a:t>
            </a:r>
            <a:endParaRPr lang="en-US" altLang="zh-TW" b="1" dirty="0"/>
          </a:p>
          <a:p>
            <a:r>
              <a:rPr lang="en-US" altLang="zh-TW" b="1" dirty="0"/>
              <a:t>Speaker : Wei, Chang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0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zh-TW" b="1" dirty="0"/>
              <a:t> Latent Dirichlet Allocation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E</a:t>
            </a:r>
            <a:r>
              <a:rPr lang="en-US" altLang="zh-TW" sz="2800" dirty="0" smtClean="0"/>
              <a:t>ach </a:t>
            </a:r>
            <a:r>
              <a:rPr lang="en-US" altLang="zh-TW" sz="2800" dirty="0"/>
              <a:t>document may be viewed as a mixture of various </a:t>
            </a:r>
            <a:r>
              <a:rPr lang="en-US" altLang="zh-TW" sz="2800" dirty="0" smtClean="0"/>
              <a:t>topics.</a:t>
            </a:r>
          </a:p>
          <a:p>
            <a:r>
              <a:rPr lang="en-US" altLang="zh-TW" sz="2800" dirty="0"/>
              <a:t>T</a:t>
            </a:r>
            <a:r>
              <a:rPr lang="en-US" altLang="zh-TW" sz="2800" dirty="0" smtClean="0"/>
              <a:t>he </a:t>
            </a:r>
            <a:r>
              <a:rPr lang="en-US" altLang="zh-TW" sz="2800" dirty="0"/>
              <a:t>topic distribution is </a:t>
            </a:r>
            <a:r>
              <a:rPr lang="en-US" altLang="zh-TW" sz="2800" dirty="0" smtClean="0"/>
              <a:t>assumed </a:t>
            </a:r>
            <a:r>
              <a:rPr lang="en-US" altLang="zh-TW" sz="2800" dirty="0"/>
              <a:t>to have a Dirichlet </a:t>
            </a:r>
            <a:r>
              <a:rPr lang="en-US" altLang="zh-TW" sz="2800" dirty="0" smtClean="0"/>
              <a:t>prior.</a:t>
            </a:r>
          </a:p>
          <a:p>
            <a:r>
              <a:rPr lang="en-US" altLang="zh-TW" sz="2800" dirty="0"/>
              <a:t>Unsupervised </a:t>
            </a:r>
            <a:r>
              <a:rPr lang="en-US" altLang="zh-TW" sz="2800" dirty="0" smtClean="0"/>
              <a:t>learning</a:t>
            </a:r>
          </a:p>
          <a:p>
            <a:r>
              <a:rPr lang="en-US" altLang="zh-TW" sz="2800" dirty="0" smtClean="0"/>
              <a:t>Need to initialize the topic number K</a:t>
            </a:r>
            <a:endParaRPr lang="en-US" altLang="zh-TW" sz="2800" dirty="0"/>
          </a:p>
          <a:p>
            <a:r>
              <a:rPr lang="en-US" altLang="zh-TW" sz="3600" dirty="0" smtClean="0">
                <a:solidFill>
                  <a:srgbClr val="FF0000"/>
                </a:solidFill>
              </a:rPr>
              <a:t>Not </a:t>
            </a:r>
            <a:r>
              <a:rPr lang="en-US" altLang="zh-TW" sz="2800" dirty="0"/>
              <a:t>Linear discriminant </a:t>
            </a:r>
            <a:r>
              <a:rPr lang="en-US" altLang="zh-TW" sz="2800" dirty="0" smtClean="0"/>
              <a:t>analysis</a:t>
            </a:r>
            <a:r>
              <a:rPr lang="en-US" altLang="zh-TW" sz="2800" dirty="0"/>
              <a:t> (LDA) </a:t>
            </a:r>
            <a:endParaRPr lang="en-US" altLang="zh-TW" sz="2800" dirty="0" smtClean="0"/>
          </a:p>
          <a:p>
            <a:endParaRPr lang="en-US" altLang="zh-TW" sz="2800" dirty="0"/>
          </a:p>
          <a:p>
            <a:pPr marL="114300" indent="0">
              <a:buNone/>
            </a:pPr>
            <a:endParaRPr lang="zh-TW" altLang="en-US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3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95736" y="1628800"/>
            <a:ext cx="936104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635896" y="1628800"/>
            <a:ext cx="1008112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619672" y="2060848"/>
            <a:ext cx="864096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436096" y="2060848"/>
            <a:ext cx="1152128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851920" y="2492896"/>
            <a:ext cx="576064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627784" y="2492896"/>
            <a:ext cx="792088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131840" y="2924944"/>
            <a:ext cx="792088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195736" y="3284984"/>
            <a:ext cx="576064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771800" y="3284984"/>
            <a:ext cx="1008112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516216" y="3284984"/>
            <a:ext cx="936104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zh-TW" dirty="0"/>
              <a:t>I like to eat broccoli and </a:t>
            </a:r>
            <a:r>
              <a:rPr lang="en-US" altLang="zh-TW" dirty="0" smtClean="0"/>
              <a:t>bananas</a:t>
            </a:r>
            <a:r>
              <a:rPr lang="en-US" altLang="zh-TW" dirty="0"/>
              <a:t>.</a:t>
            </a:r>
          </a:p>
          <a:p>
            <a:pPr fontAlgn="base"/>
            <a:r>
              <a:rPr lang="en-US" altLang="zh-TW" dirty="0"/>
              <a:t>I ate a banana and spinach smoothie for breakfast.</a:t>
            </a:r>
          </a:p>
          <a:p>
            <a:pPr fontAlgn="base"/>
            <a:r>
              <a:rPr lang="en-US" altLang="zh-TW" dirty="0"/>
              <a:t>Chinchillas and kittens are cute.</a:t>
            </a:r>
          </a:p>
          <a:p>
            <a:pPr fontAlgn="base"/>
            <a:r>
              <a:rPr lang="en-US" altLang="zh-TW" dirty="0"/>
              <a:t>My sister adopted a kitten yesterday.</a:t>
            </a:r>
          </a:p>
          <a:p>
            <a:pPr fontAlgn="base"/>
            <a:r>
              <a:rPr lang="en-US" altLang="zh-TW" dirty="0"/>
              <a:t>Look </a:t>
            </a:r>
            <a:r>
              <a:rPr lang="en-US" altLang="zh-TW" dirty="0" smtClean="0"/>
              <a:t>at </a:t>
            </a:r>
            <a:r>
              <a:rPr lang="en-US" altLang="zh-TW" dirty="0"/>
              <a:t>this cute hamster munching on a piece of broccoli.</a:t>
            </a:r>
          </a:p>
          <a:p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902085" y="4293096"/>
            <a:ext cx="869715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2803093" y="4293096"/>
            <a:ext cx="84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Topic 1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894273" y="4797152"/>
            <a:ext cx="869715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795281" y="4797152"/>
            <a:ext cx="84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Topic 2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624750" y="4283804"/>
            <a:ext cx="7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: food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635896" y="4797152"/>
            <a:ext cx="148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: cute animals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2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29" grpId="0"/>
      <p:bldP spid="30" grpId="0" animBg="1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LDA write a document?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844913"/>
              </p:ext>
            </p:extLst>
          </p:nvPr>
        </p:nvGraphicFramePr>
        <p:xfrm>
          <a:off x="457200" y="1600200"/>
          <a:ext cx="3034680" cy="127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575935" y="1907540"/>
            <a:ext cx="11521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broccoli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575935" y="1412776"/>
            <a:ext cx="11521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munching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575935" y="2411596"/>
            <a:ext cx="11521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breakfast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572000" y="2876097"/>
            <a:ext cx="11521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bananas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232119" y="1907540"/>
            <a:ext cx="11521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kittens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32119" y="1412776"/>
            <a:ext cx="11521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chinchillas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232119" y="2411596"/>
            <a:ext cx="11521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cute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228184" y="2876097"/>
            <a:ext cx="11521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hamster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8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1661E-6 L -0.58264 0.190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32" y="9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23317E-7 L -0.4335 0.2579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4" y="12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1661E-6 L -0.09444 0.1901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69766E-7 L -0.1342 0.331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165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3294E-6 L -0.58298 0.497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49" y="24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9766E-7 L -0.25243 0.425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21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Real World Example</a:t>
            </a:r>
            <a:endParaRPr lang="zh-TW" altLang="en-US" dirty="0"/>
          </a:p>
        </p:txBody>
      </p:sp>
      <p:pic>
        <p:nvPicPr>
          <p:cNvPr id="2050" name="Picture 2" descr="C:\Users\user\AppData\Local\Skitch\螢幕擷取畫面_111813_072251_P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3"/>
            <a:ext cx="5832648" cy="54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627784" y="3032956"/>
            <a:ext cx="576064" cy="1080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716016" y="3320988"/>
            <a:ext cx="576064" cy="1080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6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LDA </a:t>
            </a:r>
            <a:r>
              <a:rPr lang="en-US" altLang="zh-TW" dirty="0"/>
              <a:t>P</a:t>
            </a:r>
            <a:r>
              <a:rPr lang="en-US" altLang="zh-TW" dirty="0" smtClean="0"/>
              <a:t>late Annotation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42275"/>
            <a:ext cx="7620000" cy="48006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Zhang\AppData\Local\Skitch\螢幕擷取畫面_111713_123033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" y="1124744"/>
            <a:ext cx="6723474" cy="26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14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7544" y="3933056"/>
                <a:ext cx="7848872" cy="55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.3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0.7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 →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.3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,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,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 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33056"/>
                <a:ext cx="7848872" cy="5598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36968" y="5395026"/>
                <a:ext cx="4855112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𝛽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.7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0.9</m:t>
                                </m:r>
                              </m:e>
                            </m:mr>
                          </m:m>
                          <m:r>
                            <a:rPr lang="en-US" altLang="zh-TW" i="1">
                              <a:latin typeface="Cambria Math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0.3</m:t>
                                </m:r>
                              </m:e>
                            </m:mr>
                          </m:m>
                          <m:r>
                            <a:rPr lang="en-US" altLang="zh-TW" i="1">
                              <a:latin typeface="Cambria Math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8" y="5395026"/>
                <a:ext cx="4855112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67544" y="4653136"/>
                <a:ext cx="4954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Different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implies different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for every document.</a:t>
                </a:r>
              </a:p>
              <a:p>
                <a:r>
                  <a:rPr lang="en-US" altLang="zh-TW" dirty="0" smtClean="0"/>
                  <a:t>Each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decide the fraction of each topic.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53136"/>
                <a:ext cx="495424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08" t="-4717" r="-493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67544" y="6093296"/>
                <a:ext cx="5451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Different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/>
                  <a:t>implies different </a:t>
                </a:r>
                <a:r>
                  <a:rPr lang="en-US" altLang="zh-TW" dirty="0" smtClean="0"/>
                  <a:t>topic mixture to each word.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093296"/>
                <a:ext cx="545123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07" t="-8333" r="-112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8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LDA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" name="Picture 2" descr="C:\Users\user\AppData\Local\Skitch\螢幕擷取畫面_111813_071230_P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r="21463"/>
          <a:stretch/>
        </p:blipFill>
        <p:spPr bwMode="auto">
          <a:xfrm>
            <a:off x="1763688" y="3645024"/>
            <a:ext cx="5803783" cy="10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illy\AppData\Local\Skitch\螢幕擷取畫面_111913_030410_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24618"/>
            <a:ext cx="3664802" cy="12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184935" y="1556791"/>
                <a:ext cx="3401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𝐷</m:t>
                      </m:r>
                      <m:r>
                        <a:rPr lang="en-US" altLang="zh-TW" b="0" i="1" smtClean="0"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935" y="1556791"/>
                <a:ext cx="340107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C:\Users\willy\AppData\Local\Skitch\螢幕擷取畫面_112613_024031_P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968161"/>
            <a:ext cx="5976361" cy="10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willy\AppData\Local\Skitch\螢幕擷取畫面_112613_041208_P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96699"/>
            <a:ext cx="6192688" cy="89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How to find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zh-TW" altLang="en-US" b="0" i="1" smtClean="0">
                        <a:latin typeface="Cambria Math"/>
                      </a:rPr>
                      <m:t>𝛽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EM algorithm</a:t>
            </a:r>
          </a:p>
          <a:p>
            <a:r>
              <a:rPr lang="en-US" altLang="zh-TW" dirty="0" smtClean="0"/>
              <a:t>Gibbs sampling</a:t>
            </a:r>
          </a:p>
          <a:p>
            <a:r>
              <a:rPr lang="en-US" altLang="zh-TW" dirty="0" smtClean="0"/>
              <a:t>Stochastic </a:t>
            </a:r>
            <a:r>
              <a:rPr lang="en-US" altLang="zh-TW" dirty="0" err="1" smtClean="0"/>
              <a:t>Variational</a:t>
            </a:r>
            <a:r>
              <a:rPr lang="en-US" altLang="zh-TW" dirty="0" smtClean="0"/>
              <a:t> Inference (SVI)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0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Multi-Faceted Topic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C:\Users\user\AppData\Local\Skitch\螢幕擷取畫面_111813_072601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6" y="1602080"/>
            <a:ext cx="5061972" cy="33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Skitch\螢幕擷取畫面_111813_072856_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57192"/>
            <a:ext cx="620268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4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3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Perplexity Evaluation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Perplexity is </a:t>
                </a:r>
                <a:r>
                  <a:rPr lang="en-US" altLang="zh-TW" dirty="0" err="1" smtClean="0"/>
                  <a:t>algebraicly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equivalent to the inverse of the geometric mean per-word likelihood</a:t>
                </a:r>
                <a:r>
                  <a:rPr lang="en-US" altLang="zh-TW" dirty="0" smtClean="0"/>
                  <a:t>.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M </a:t>
                </a:r>
                <a:r>
                  <a:rPr lang="en-US" altLang="zh-TW" dirty="0"/>
                  <a:t>is the model learned from the training dataset,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/>
                  <a:t>is </a:t>
                </a:r>
                <a:r>
                  <a:rPr lang="en-US" altLang="zh-TW" dirty="0"/>
                  <a:t>the word vector for document 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the number of words in d.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10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026" name="Picture 2" descr="C:\Users\willy\AppData\Local\Skitch\螢幕擷取畫面_112613_011935_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26186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Perplexity Evaluation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2050" name="Picture 2" descr="C:\Users\willy\AppData\Local\Skitch\螢幕擷取畫面_112613_012448_P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0"/>
          <a:stretch/>
        </p:blipFill>
        <p:spPr bwMode="auto">
          <a:xfrm>
            <a:off x="323528" y="1592762"/>
            <a:ext cx="3960440" cy="27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lly\AppData\Local\Skitch\螢幕擷取畫面_112613_012713_P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3" b="24311"/>
          <a:stretch/>
        </p:blipFill>
        <p:spPr bwMode="auto">
          <a:xfrm>
            <a:off x="4139952" y="1603827"/>
            <a:ext cx="4176465" cy="284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KL-divergence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P={1/6, </a:t>
            </a:r>
            <a:r>
              <a:rPr lang="en-US" altLang="zh-TW" dirty="0"/>
              <a:t>1/6</a:t>
            </a:r>
            <a:r>
              <a:rPr lang="en-US" altLang="zh-TW" dirty="0" smtClean="0"/>
              <a:t>,</a:t>
            </a:r>
            <a:r>
              <a:rPr lang="en-US" altLang="zh-TW" dirty="0"/>
              <a:t> 1/6</a:t>
            </a:r>
            <a:r>
              <a:rPr lang="en-US" altLang="zh-TW" dirty="0" smtClean="0"/>
              <a:t>,</a:t>
            </a:r>
            <a:r>
              <a:rPr lang="en-US" altLang="zh-TW" dirty="0"/>
              <a:t> 1/6</a:t>
            </a:r>
            <a:r>
              <a:rPr lang="en-US" altLang="zh-TW" dirty="0" smtClean="0"/>
              <a:t>,</a:t>
            </a:r>
            <a:r>
              <a:rPr lang="en-US" altLang="zh-TW" dirty="0"/>
              <a:t> 1/6</a:t>
            </a:r>
            <a:r>
              <a:rPr lang="en-US" altLang="zh-TW" dirty="0" smtClean="0"/>
              <a:t>,</a:t>
            </a:r>
            <a:r>
              <a:rPr lang="en-US" altLang="zh-TW" dirty="0"/>
              <a:t> </a:t>
            </a:r>
            <a:r>
              <a:rPr lang="en-US" altLang="zh-TW" dirty="0" smtClean="0"/>
              <a:t>1/6}</a:t>
            </a:r>
          </a:p>
          <a:p>
            <a:r>
              <a:rPr lang="en-US" altLang="zh-TW" dirty="0" smtClean="0"/>
              <a:t>Q={1/10, </a:t>
            </a:r>
            <a:r>
              <a:rPr lang="en-US" altLang="zh-TW" dirty="0"/>
              <a:t>1/10</a:t>
            </a:r>
            <a:r>
              <a:rPr lang="en-US" altLang="zh-TW" dirty="0" smtClean="0"/>
              <a:t>,</a:t>
            </a:r>
            <a:r>
              <a:rPr lang="en-US" altLang="zh-TW" dirty="0"/>
              <a:t> 1/10</a:t>
            </a:r>
            <a:r>
              <a:rPr lang="en-US" altLang="zh-TW" dirty="0" smtClean="0"/>
              <a:t>,</a:t>
            </a:r>
            <a:r>
              <a:rPr lang="en-US" altLang="zh-TW" dirty="0"/>
              <a:t> 1/10</a:t>
            </a:r>
            <a:r>
              <a:rPr lang="en-US" altLang="zh-TW" dirty="0" smtClean="0"/>
              <a:t>,</a:t>
            </a:r>
            <a:r>
              <a:rPr lang="en-US" altLang="zh-TW" dirty="0"/>
              <a:t> 1/10</a:t>
            </a:r>
            <a:r>
              <a:rPr lang="en-US" altLang="zh-TW" dirty="0" smtClean="0"/>
              <a:t>, 1/2}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KL</a:t>
            </a:r>
            <a:r>
              <a:rPr lang="en-US" altLang="zh-TW" dirty="0"/>
              <a:t> is a non-symmetric measure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4098" name="Picture 2" descr="C:\Users\willy\AppData\Local\Skitch\螢幕擷取畫面_112613_014924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79" y="2564904"/>
            <a:ext cx="298704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illy\AppData\Local\Skitch\螢幕擷取畫面_112613_021001_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79" y="3429000"/>
            <a:ext cx="22479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illy\AppData\Local\Skitch\螢幕擷取畫面_112613_021022_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79304"/>
            <a:ext cx="227838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79512" y="4744317"/>
                <a:ext cx="8208912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en-US" altLang="zh-TW" sz="2000" b="0" i="1" smtClean="0">
                        <a:latin typeface="Cambria Math"/>
                      </a:rPr>
                      <m:t>𝑃</m:t>
                    </m:r>
                    <m:r>
                      <a:rPr lang="en-US" altLang="zh-TW" sz="2000" b="0" i="1" smtClean="0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0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n-US" altLang="zh-TW" sz="20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sz="2000" i="1">
                            <a:latin typeface="Cambria Math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zh-TW" sz="2000" dirty="0" smtClean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n-US" altLang="zh-TW" sz="2000" b="0" i="0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sz="2000" i="1">
                            <a:latin typeface="Cambria Math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zh-TW" sz="2000" dirty="0" smtClean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zh-TW" sz="2000" dirty="0" smtClean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0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44317"/>
                <a:ext cx="8208912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9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KL-divergence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3074" name="Picture 2" descr="C:\Users\willy\AppData\Local\Skitch\螢幕擷取畫面_112613_013537_P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76" b="24064"/>
          <a:stretch/>
        </p:blipFill>
        <p:spPr bwMode="auto">
          <a:xfrm>
            <a:off x="755576" y="1700808"/>
            <a:ext cx="521836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Scalability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standard </a:t>
            </a:r>
            <a:r>
              <a:rPr lang="en-US" altLang="zh-TW" dirty="0"/>
              <a:t>PC with a dual-core CPU, 4GB RAM and a 600GB hard-drive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5122" name="Picture 2" descr="C:\Users\willy\AppData\Local\Skitch\螢幕擷取畫面_112613_022450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564904"/>
            <a:ext cx="661549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Conclusion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5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</a:t>
            </a:r>
            <a:r>
              <a:rPr lang="en-US" altLang="zh-TW" dirty="0"/>
              <a:t>propose a novel Multi-Faceted Topic Model. The model extracts semantically-rich latent topics, including general terms mentioned in the topic, named </a:t>
            </a:r>
            <a:r>
              <a:rPr lang="en-US" altLang="zh-TW" dirty="0" smtClean="0"/>
              <a:t>entities </a:t>
            </a:r>
            <a:r>
              <a:rPr lang="en-US" altLang="zh-TW" dirty="0"/>
              <a:t>and a temporal distribution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0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Twitter</a:t>
            </a:r>
            <a:endParaRPr lang="zh-TW" altLang="en-US" dirty="0"/>
          </a:p>
        </p:txBody>
      </p:sp>
      <p:pic>
        <p:nvPicPr>
          <p:cNvPr id="1027" name="Picture 3" descr="C:\Users\Zhang\AppData\Local\Skitch\螢幕擷取畫面_111013_011141_P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81655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hang\AppData\Local\Skitch\螢幕擷取畫面_111013_011054_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707529" cy="40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7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are they talking about?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Entity-centric</a:t>
            </a:r>
          </a:p>
          <a:p>
            <a:r>
              <a:rPr lang="en-US" altLang="zh-TW" dirty="0" smtClean="0"/>
              <a:t>High dynamic</a:t>
            </a:r>
            <a:endParaRPr lang="zh-TW" altLang="en-US" dirty="0"/>
          </a:p>
        </p:txBody>
      </p:sp>
      <p:pic>
        <p:nvPicPr>
          <p:cNvPr id="1027" name="Picture 3" descr="C:\Users\Zhang\Desktop\2012_Twitter_Words2_Darren-Ware-1024x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688632" cy="33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4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9178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Multiple facets of a topic discussed in Twitter</a:t>
            </a:r>
            <a:endParaRPr lang="zh-TW" altLang="en-US" dirty="0"/>
          </a:p>
        </p:txBody>
      </p:sp>
      <p:pic>
        <p:nvPicPr>
          <p:cNvPr id="2050" name="Picture 2" descr="C:\Users\Zhang\AppData\Local\Skitch\螢幕擷取畫面_111013_045526_P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5793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9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Zhang\AppData\Local\Skitch\螢幕擷取畫面_111613_123219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"/>
            <a:ext cx="537303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Approach</a:t>
            </a:r>
            <a:endParaRPr lang="en-US" altLang="zh-TW" b="1" dirty="0" smtClean="0"/>
          </a:p>
          <a:p>
            <a:pPr lvl="1"/>
            <a:r>
              <a:rPr lang="en-US" altLang="zh-TW" b="1" dirty="0" smtClean="0"/>
              <a:t>Framework</a:t>
            </a:r>
          </a:p>
          <a:p>
            <a:pPr lvl="1"/>
            <a:r>
              <a:rPr lang="en-US" altLang="zh-TW" b="1" dirty="0" smtClean="0"/>
              <a:t>Pre-processing</a:t>
            </a:r>
          </a:p>
          <a:p>
            <a:pPr lvl="1"/>
            <a:r>
              <a:rPr lang="en-US" altLang="zh-TW" b="1" dirty="0" smtClean="0"/>
              <a:t>LDA</a:t>
            </a:r>
          </a:p>
          <a:p>
            <a:pPr lvl="1"/>
            <a:r>
              <a:rPr lang="en-US" altLang="zh-TW" b="1" dirty="0" err="1" smtClean="0"/>
              <a:t>MfTM</a:t>
            </a:r>
            <a:endParaRPr lang="en-US" altLang="zh-TW" b="1" dirty="0" smtClean="0"/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9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203848" y="2276872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Training document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084168" y="2276872"/>
            <a:ext cx="1944216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Model</a:t>
            </a:r>
          </a:p>
          <a:p>
            <a:pPr algn="ctr"/>
            <a:r>
              <a:rPr lang="en-US" altLang="zh-TW" dirty="0" smtClean="0"/>
              <a:t>(hyper parameter)</a:t>
            </a:r>
            <a:endParaRPr lang="zh-TW" altLang="en-US" dirty="0"/>
          </a:p>
        </p:txBody>
      </p:sp>
      <p:sp>
        <p:nvSpPr>
          <p:cNvPr id="27" name="雲朵形 26"/>
          <p:cNvSpPr/>
          <p:nvPr/>
        </p:nvSpPr>
        <p:spPr>
          <a:xfrm>
            <a:off x="394276" y="2276872"/>
            <a:ext cx="1512168" cy="792088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Twitter</a:t>
            </a:r>
            <a:endParaRPr lang="zh-TW" altLang="en-US" dirty="0"/>
          </a:p>
        </p:txBody>
      </p:sp>
      <p:sp>
        <p:nvSpPr>
          <p:cNvPr id="13" name="向右箭號 12"/>
          <p:cNvSpPr/>
          <p:nvPr/>
        </p:nvSpPr>
        <p:spPr>
          <a:xfrm>
            <a:off x="1979712" y="2518961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4860032" y="2518961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203848" y="4293096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Per document</a:t>
            </a:r>
            <a:endParaRPr lang="zh-TW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6084168" y="4293096"/>
            <a:ext cx="19442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Document</a:t>
            </a:r>
          </a:p>
          <a:p>
            <a:pPr algn="ctr"/>
            <a:r>
              <a:rPr lang="en-US" altLang="zh-TW" dirty="0" smtClean="0"/>
              <a:t>Vector</a:t>
            </a:r>
            <a:endParaRPr lang="zh-TW" altLang="en-US" dirty="0"/>
          </a:p>
        </p:txBody>
      </p:sp>
      <p:sp>
        <p:nvSpPr>
          <p:cNvPr id="42" name="向右箭號 41"/>
          <p:cNvSpPr/>
          <p:nvPr/>
        </p:nvSpPr>
        <p:spPr>
          <a:xfrm>
            <a:off x="4860032" y="4509120"/>
            <a:ext cx="1152128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雲朵形 43"/>
          <p:cNvSpPr/>
          <p:nvPr/>
        </p:nvSpPr>
        <p:spPr>
          <a:xfrm>
            <a:off x="395536" y="4293096"/>
            <a:ext cx="1512168" cy="792088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Twitter</a:t>
            </a:r>
            <a:endParaRPr lang="zh-TW" altLang="en-US" dirty="0"/>
          </a:p>
        </p:txBody>
      </p:sp>
      <p:sp>
        <p:nvSpPr>
          <p:cNvPr id="45" name="向右箭號 44"/>
          <p:cNvSpPr/>
          <p:nvPr/>
        </p:nvSpPr>
        <p:spPr>
          <a:xfrm>
            <a:off x="1979712" y="45091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966121" y="2204864"/>
            <a:ext cx="125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Pre-processing</a:t>
            </a:r>
            <a:endParaRPr lang="zh-TW" altLang="en-US" sz="1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907704" y="4221088"/>
            <a:ext cx="125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Pre-processing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390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Pre-processing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Convert </a:t>
            </a:r>
            <a:r>
              <a:rPr lang="en-US" altLang="zh-TW" dirty="0"/>
              <a:t>to </a:t>
            </a:r>
            <a:r>
              <a:rPr lang="en-US" altLang="zh-TW" dirty="0" smtClean="0"/>
              <a:t>lower-case</a:t>
            </a:r>
          </a:p>
          <a:p>
            <a:r>
              <a:rPr lang="en-US" altLang="zh-TW" dirty="0"/>
              <a:t>Remove </a:t>
            </a:r>
            <a:r>
              <a:rPr lang="en-US" altLang="zh-TW" dirty="0" smtClean="0"/>
              <a:t>punctuation and numbers</a:t>
            </a:r>
          </a:p>
          <a:p>
            <a:r>
              <a:rPr lang="en-US" altLang="zh-TW" dirty="0" smtClean="0"/>
              <a:t>“</a:t>
            </a:r>
            <a:r>
              <a:rPr lang="en-US" altLang="zh-TW" dirty="0" err="1" smtClean="0"/>
              <a:t>Goooood</a:t>
            </a:r>
            <a:r>
              <a:rPr lang="en-US" altLang="zh-TW" dirty="0" smtClean="0"/>
              <a:t>” to “good”</a:t>
            </a:r>
          </a:p>
          <a:p>
            <a:r>
              <a:rPr lang="en-US" altLang="zh-TW" dirty="0" smtClean="0"/>
              <a:t>Remove stop words</a:t>
            </a:r>
          </a:p>
          <a:p>
            <a:r>
              <a:rPr lang="en-US" altLang="zh-TW" dirty="0" smtClean="0"/>
              <a:t>Named </a:t>
            </a:r>
            <a:r>
              <a:rPr lang="en-US" altLang="zh-TW" dirty="0"/>
              <a:t>entity </a:t>
            </a:r>
            <a:r>
              <a:rPr lang="en-US" altLang="zh-TW" dirty="0" smtClean="0"/>
              <a:t>recognition</a:t>
            </a:r>
          </a:p>
          <a:p>
            <a:pPr lvl="1"/>
            <a:r>
              <a:rPr lang="en-US" altLang="zh-TW" dirty="0"/>
              <a:t>Entity types : </a:t>
            </a:r>
            <a:r>
              <a:rPr lang="en-US" altLang="zh-TW" dirty="0" smtClean="0"/>
              <a:t>person, organization, location, general terms</a:t>
            </a:r>
          </a:p>
          <a:p>
            <a:pPr lvl="1"/>
            <a:r>
              <a:rPr lang="en-US" altLang="zh-TW" dirty="0"/>
              <a:t>Linked Web : </a:t>
            </a:r>
            <a:r>
              <a:rPr lang="en-US" altLang="zh-TW" dirty="0">
                <a:solidFill>
                  <a:srgbClr val="FF0000"/>
                </a:solidFill>
              </a:rPr>
              <a:t>http://nlp.stanford.edu/ner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</a:p>
          <a:p>
            <a:pPr lvl="1"/>
            <a:r>
              <a:rPr lang="en-US" altLang="zh-TW" dirty="0"/>
              <a:t>Tweet : </a:t>
            </a:r>
            <a:r>
              <a:rPr lang="en-US" altLang="zh-TW" dirty="0" smtClean="0">
                <a:solidFill>
                  <a:srgbClr val="FF0000"/>
                </a:solidFill>
              </a:rPr>
              <a:t>http://github.com/aritter/twitter_nlp</a:t>
            </a:r>
          </a:p>
          <a:p>
            <a:r>
              <a:rPr lang="en-US" altLang="zh-TW" dirty="0" smtClean="0"/>
              <a:t>All </a:t>
            </a:r>
            <a:r>
              <a:rPr lang="en-US" altLang="zh-TW" dirty="0"/>
              <a:t>user’s posts published during the same day are grouped as a document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936-80C3-4E1C-8E80-16040B8DE4E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4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2167</TotalTime>
  <Words>628</Words>
  <Application>Microsoft Office PowerPoint</Application>
  <PresentationFormat>如螢幕大小 (4:3)</PresentationFormat>
  <Paragraphs>146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相鄰</vt:lpstr>
      <vt:lpstr>Dynamic Multi-Faceted Topic Discovery in Twitter</vt:lpstr>
      <vt:lpstr>Outline</vt:lpstr>
      <vt:lpstr>Twitter</vt:lpstr>
      <vt:lpstr>What are they talking about?</vt:lpstr>
      <vt:lpstr>Multiple facets of a topic discussed in Twitter</vt:lpstr>
      <vt:lpstr>Goal</vt:lpstr>
      <vt:lpstr>Outline</vt:lpstr>
      <vt:lpstr>Framework</vt:lpstr>
      <vt:lpstr>Pre-processing</vt:lpstr>
      <vt:lpstr> Latent Dirichlet Allocation</vt:lpstr>
      <vt:lpstr>Example</vt:lpstr>
      <vt:lpstr>How LDA write a document?</vt:lpstr>
      <vt:lpstr>Real World Example</vt:lpstr>
      <vt:lpstr>LDA Plate Annotation</vt:lpstr>
      <vt:lpstr>LDA</vt:lpstr>
      <vt:lpstr>How to find α,β</vt:lpstr>
      <vt:lpstr>Multi-Faceted Topic Model</vt:lpstr>
      <vt:lpstr>Outline</vt:lpstr>
      <vt:lpstr>Perplexity Evaluation</vt:lpstr>
      <vt:lpstr>Perplexity Evaluation</vt:lpstr>
      <vt:lpstr>KL-divergence</vt:lpstr>
      <vt:lpstr>KL-divergence</vt:lpstr>
      <vt:lpstr>Scalability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Multi-Faceted Topic Discovery in Twitter</dc:title>
  <dc:creator>Zhang</dc:creator>
  <cp:lastModifiedBy>user</cp:lastModifiedBy>
  <cp:revision>88</cp:revision>
  <cp:lastPrinted>2013-11-27T01:55:05Z</cp:lastPrinted>
  <dcterms:created xsi:type="dcterms:W3CDTF">2013-11-10T04:56:57Z</dcterms:created>
  <dcterms:modified xsi:type="dcterms:W3CDTF">2013-11-28T05:14:32Z</dcterms:modified>
</cp:coreProperties>
</file>